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5669" autoAdjust="0"/>
  </p:normalViewPr>
  <p:slideViewPr>
    <p:cSldViewPr snapToGrid="0">
      <p:cViewPr>
        <p:scale>
          <a:sx n="75" d="100"/>
          <a:sy n="75" d="100"/>
        </p:scale>
        <p:origin x="848" y="4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7/3/2024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03/07/2024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03/07/2024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03/07/2024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03/07/2024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cs typeface="Arial" panose="020B0604020202020204" pitchFamily="34" charset="0"/>
              </a:rPr>
              <a:t>Gil Teixeira - </a:t>
            </a:r>
            <a:r>
              <a:rPr lang="pt-BR" sz="1600" dirty="0">
                <a:cs typeface="Arial" panose="020B0604020202020204" pitchFamily="34" charset="0"/>
                <a:hlinkClick r:id="rId4"/>
              </a:rPr>
              <a:t>gilteixeira@ua.pt</a:t>
            </a:r>
            <a:r>
              <a:rPr lang="pt-BR" sz="1600" dirty="0">
                <a:cs typeface="Arial" panose="020B0604020202020204" pitchFamily="34" charset="0"/>
              </a:rPr>
              <a:t> - 88194</a:t>
            </a:r>
          </a:p>
          <a:p>
            <a:pPr algn="l"/>
            <a:r>
              <a:rPr lang="es-ES" sz="1600" dirty="0">
                <a:cs typeface="Arial" panose="020B0604020202020204" pitchFamily="34" charset="0"/>
              </a:rPr>
              <a:t>José Fonseca – </a:t>
            </a:r>
            <a:r>
              <a:rPr lang="es-ES" sz="1600" dirty="0">
                <a:cs typeface="Arial" panose="020B0604020202020204" pitchFamily="34" charset="0"/>
                <a:hlinkClick r:id="rId5"/>
              </a:rPr>
              <a:t>jaf@ua.pt</a:t>
            </a:r>
            <a:endParaRPr lang="pt-BR" sz="1600" dirty="0">
              <a:cs typeface="Arial" panose="020B0604020202020204" pitchFamily="34" charset="0"/>
            </a:endParaRPr>
          </a:p>
          <a:p>
            <a:pPr algn="l"/>
            <a:r>
              <a:rPr lang="pt-BR" sz="1600" dirty="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ea typeface="+mn-ea"/>
                <a:cs typeface="+mn-cs"/>
                <a:hlinkClick r:id="rId6"/>
              </a:rPr>
              <a:t>jmpa@ua.pt </a:t>
            </a:r>
            <a:endParaRPr lang="en-GB" sz="1600" dirty="0">
              <a:solidFill>
                <a:prstClr val="black"/>
              </a:solidFill>
            </a:endParaRPr>
          </a:p>
          <a:p>
            <a:pPr algn="l"/>
            <a:r>
              <a:rPr kumimoji="0" lang="en-GB" sz="1600" b="0" i="0" u="none" strike="noStrike" kern="1200" cap="none" spc="0" normalizeH="0" baseline="0" noProof="0" dirty="0">
                <a:ln>
                  <a:noFill/>
                </a:ln>
                <a:solidFill>
                  <a:prstClr val="black"/>
                </a:solidFill>
                <a:effectLst/>
                <a:uLnTx/>
                <a:uFillTx/>
                <a:ea typeface="+mn-ea"/>
                <a:cs typeface="+mn-cs"/>
              </a:rPr>
              <a:t>Emanuel Vieira - </a:t>
            </a:r>
            <a:r>
              <a:rPr kumimoji="0" lang="en-GB" sz="1600" b="0" i="0" u="none" strike="noStrike" kern="1200" cap="none" spc="0" normalizeH="0" baseline="0" noProof="0" dirty="0">
                <a:ln>
                  <a:noFill/>
                </a:ln>
                <a:solidFill>
                  <a:prstClr val="black"/>
                </a:solidFill>
                <a:effectLst/>
                <a:uLnTx/>
                <a:uFillTx/>
                <a:ea typeface="+mn-ea"/>
                <a:cs typeface="+mn-cs"/>
                <a:hlinkClick r:id="rId7"/>
              </a:rPr>
              <a:t>Vieira.e@ua.pt</a:t>
            </a:r>
            <a:endParaRPr lang="pt-BR" sz="1600" dirty="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987420" y="4036715"/>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cs typeface="Arial" panose="020B0604020202020204" pitchFamily="34" charset="0"/>
              </a:rPr>
              <a:t>Student:</a:t>
            </a:r>
          </a:p>
          <a:p>
            <a:pPr algn="l"/>
            <a:r>
              <a:rPr lang="pt-BR" sz="1600" dirty="0">
                <a:cs typeface="Arial" panose="020B0604020202020204" pitchFamily="34" charset="0"/>
              </a:rPr>
              <a:t>Supervisor</a:t>
            </a:r>
          </a:p>
          <a:p>
            <a:pPr algn="l"/>
            <a:r>
              <a:rPr lang="pt-BR" sz="1600" dirty="0">
                <a:cs typeface="Arial" panose="020B0604020202020204" pitchFamily="34" charset="0"/>
              </a:rPr>
              <a:t>Co-supervisor</a:t>
            </a:r>
          </a:p>
          <a:p>
            <a:pPr algn="l"/>
            <a:r>
              <a:rPr lang="pt-BR" sz="1600" dirty="0">
                <a:cs typeface="Arial"/>
              </a:rPr>
              <a:t>Collaborator</a:t>
            </a:r>
            <a:endParaRPr lang="pt-BR" sz="1600" dirty="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User (</a:t>
            </a:r>
            <a:r>
              <a:rPr lang="pt-PT" b="1" dirty="0"/>
              <a:t>VRU</a:t>
            </a:r>
            <a:r>
              <a:rPr lang="pt-PT" dirty="0"/>
              <a:t>)</a:t>
            </a:r>
          </a:p>
          <a:p>
            <a:pPr lvl="1"/>
            <a:r>
              <a:rPr lang="pt-PT" dirty="0"/>
              <a:t>Share </a:t>
            </a:r>
            <a:r>
              <a:rPr lang="pt-PT" b="1" dirty="0"/>
              <a:t>VRU </a:t>
            </a:r>
            <a:r>
              <a:rPr lang="pt-PT" dirty="0" err="1"/>
              <a:t>location</a:t>
            </a:r>
            <a:r>
              <a:rPr lang="pt-PT" dirty="0"/>
              <a:t> in real time</a:t>
            </a:r>
          </a:p>
          <a:p>
            <a:pPr lvl="1"/>
            <a:r>
              <a:rPr lang="pt-PT" dirty="0" err="1"/>
              <a:t>Send</a:t>
            </a:r>
            <a:r>
              <a:rPr lang="pt-PT" dirty="0"/>
              <a:t> </a:t>
            </a:r>
            <a:r>
              <a:rPr lang="pt-PT" dirty="0" err="1"/>
              <a:t>and</a:t>
            </a:r>
            <a:r>
              <a:rPr lang="pt-PT" dirty="0"/>
              <a:t> </a:t>
            </a:r>
            <a:r>
              <a:rPr lang="pt-PT" dirty="0" err="1"/>
              <a:t>receive</a:t>
            </a:r>
            <a:r>
              <a:rPr lang="pt-PT" dirty="0"/>
              <a:t> </a:t>
            </a:r>
            <a:r>
              <a:rPr lang="pt-PT" dirty="0" err="1"/>
              <a:t>road</a:t>
            </a:r>
            <a:r>
              <a:rPr lang="pt-PT" dirty="0"/>
              <a:t> </a:t>
            </a:r>
            <a:r>
              <a:rPr lang="pt-PT" dirty="0"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dirty="0" err="1">
                <a:cs typeface="Arial"/>
              </a:rPr>
              <a:t>Send</a:t>
            </a:r>
            <a:r>
              <a:rPr lang="pt-PT" dirty="0">
                <a:cs typeface="Arial"/>
              </a:rPr>
              <a:t> </a:t>
            </a:r>
            <a:r>
              <a:rPr lang="pt-PT" dirty="0" err="1">
                <a:cs typeface="Arial"/>
              </a:rPr>
              <a:t>and</a:t>
            </a:r>
            <a:r>
              <a:rPr lang="pt-PT" dirty="0">
                <a:cs typeface="Arial"/>
              </a:rPr>
              <a:t> </a:t>
            </a:r>
            <a:r>
              <a:rPr lang="pt-PT" dirty="0" err="1">
                <a:cs typeface="Arial"/>
              </a:rPr>
              <a:t>receive</a:t>
            </a:r>
            <a:r>
              <a:rPr lang="pt-PT" dirty="0">
                <a:cs typeface="Arial"/>
              </a:rPr>
              <a:t> </a:t>
            </a:r>
            <a:r>
              <a:rPr lang="pt-PT" dirty="0" err="1">
                <a:cs typeface="Arial"/>
              </a:rPr>
              <a:t>road</a:t>
            </a:r>
            <a:r>
              <a:rPr lang="pt-PT" dirty="0">
                <a:cs typeface="Arial"/>
              </a:rPr>
              <a:t> </a:t>
            </a:r>
            <a:r>
              <a:rPr lang="pt-PT" dirty="0" err="1">
                <a:cs typeface="Arial"/>
              </a:rPr>
              <a:t>events</a:t>
            </a:r>
            <a:endParaRPr lang="pt-PT" dirty="0"/>
          </a:p>
          <a:p>
            <a:r>
              <a:rPr lang="pt-PT" dirty="0" err="1"/>
              <a:t>On-Board</a:t>
            </a:r>
            <a:r>
              <a:rPr lang="pt-PT" dirty="0"/>
              <a:t> </a:t>
            </a:r>
            <a:r>
              <a:rPr lang="pt-PT" dirty="0" err="1"/>
              <a:t>Unit</a:t>
            </a:r>
            <a:r>
              <a:rPr lang="pt-PT" dirty="0"/>
              <a:t> (</a:t>
            </a:r>
            <a:r>
              <a:rPr lang="pt-PT" b="1" dirty="0"/>
              <a:t>OBU</a:t>
            </a:r>
            <a:r>
              <a:rPr lang="pt-PT" dirty="0"/>
              <a:t>)</a:t>
            </a:r>
          </a:p>
          <a:p>
            <a:pPr lvl="1"/>
            <a:r>
              <a:rPr lang="pt-PT" dirty="0"/>
              <a:t>Display </a:t>
            </a:r>
            <a:r>
              <a:rPr lang="pt-PT" dirty="0" err="1"/>
              <a:t>all</a:t>
            </a:r>
            <a:r>
              <a:rPr lang="pt-PT" dirty="0"/>
              <a:t> </a:t>
            </a:r>
            <a:r>
              <a:rPr lang="pt-PT" dirty="0" err="1"/>
              <a:t>connected</a:t>
            </a:r>
            <a:r>
              <a:rPr lang="pt-PT" dirty="0"/>
              <a:t> </a:t>
            </a:r>
            <a:r>
              <a:rPr lang="pt-PT" dirty="0" err="1"/>
              <a:t>users</a:t>
            </a:r>
            <a:r>
              <a:rPr lang="pt-PT" dirty="0"/>
              <a:t> in </a:t>
            </a:r>
            <a:r>
              <a:rPr lang="pt-PT" dirty="0" err="1"/>
              <a:t>the</a:t>
            </a:r>
            <a:r>
              <a:rPr lang="pt-PT" dirty="0"/>
              <a:t> </a:t>
            </a:r>
            <a:r>
              <a:rPr lang="pt-PT" dirty="0" err="1"/>
              <a:t>vicinity</a:t>
            </a:r>
            <a:endParaRPr lang="pt-PT" dirty="0"/>
          </a:p>
          <a:p>
            <a:pPr lvl="1"/>
            <a:r>
              <a:rPr lang="pt-PT" dirty="0" err="1">
                <a:ea typeface="+mn-lt"/>
                <a:cs typeface="+mn-lt"/>
              </a:rPr>
              <a:t>Send</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receive</a:t>
            </a:r>
            <a:r>
              <a:rPr lang="pt-PT" dirty="0">
                <a:ea typeface="+mn-lt"/>
                <a:cs typeface="+mn-lt"/>
              </a:rPr>
              <a:t> </a:t>
            </a:r>
            <a:r>
              <a:rPr lang="pt-PT" dirty="0" err="1">
                <a:ea typeface="+mn-lt"/>
                <a:cs typeface="+mn-lt"/>
              </a:rPr>
              <a:t>road</a:t>
            </a:r>
            <a:r>
              <a:rPr lang="pt-PT" dirty="0">
                <a:ea typeface="+mn-lt"/>
                <a:cs typeface="+mn-lt"/>
              </a:rPr>
              <a:t> </a:t>
            </a:r>
            <a:r>
              <a:rPr lang="pt-PT" dirty="0" err="1">
                <a:ea typeface="+mn-lt"/>
                <a:cs typeface="+mn-lt"/>
              </a:rPr>
              <a:t>events</a:t>
            </a:r>
            <a:endParaRPr lang="pt-PT" dirty="0">
              <a:ea typeface="+mn-lt"/>
              <a:cs typeface="+mn-lt"/>
            </a:endParaRPr>
          </a:p>
          <a:p>
            <a:pPr lvl="1"/>
            <a:r>
              <a:rPr lang="pt-PT" dirty="0" err="1"/>
              <a:t>Provide</a:t>
            </a:r>
            <a:r>
              <a:rPr lang="pt-PT" dirty="0"/>
              <a:t> </a:t>
            </a:r>
            <a:r>
              <a:rPr lang="pt-PT" dirty="0" err="1"/>
              <a:t>tolling</a:t>
            </a:r>
            <a:r>
              <a:rPr lang="pt-PT" dirty="0"/>
              <a:t> </a:t>
            </a:r>
            <a:r>
              <a:rPr lang="pt-PT" dirty="0" err="1"/>
              <a:t>and</a:t>
            </a:r>
            <a:r>
              <a:rPr lang="pt-PT" dirty="0"/>
              <a:t> </a:t>
            </a:r>
            <a:r>
              <a:rPr lang="pt-PT" b="1" dirty="0"/>
              <a:t>EV </a:t>
            </a:r>
            <a:r>
              <a:rPr lang="pt-PT" dirty="0" err="1"/>
              <a:t>charging</a:t>
            </a:r>
            <a:r>
              <a:rPr lang="pt-PT" dirty="0"/>
              <a:t> </a:t>
            </a:r>
            <a:r>
              <a:rPr lang="pt-PT" b="1" dirty="0"/>
              <a:t>V2X</a:t>
            </a:r>
            <a:r>
              <a:rPr lang="pt-PT" dirty="0"/>
              <a:t> </a:t>
            </a:r>
            <a:r>
              <a:rPr lang="pt-PT" dirty="0"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5225935"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dirty="0" err="1"/>
              <a:t>Multi</a:t>
            </a:r>
            <a:r>
              <a:rPr lang="pt-PT" sz="2400" dirty="0"/>
              <a:t> </a:t>
            </a:r>
            <a:r>
              <a:rPr lang="pt-PT" sz="2400" dirty="0" err="1"/>
              <a:t>platform</a:t>
            </a:r>
            <a:endParaRPr lang="pt-PT" dirty="0"/>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dirty="0"/>
          </a:p>
          <a:p>
            <a:endParaRPr lang="pt-PT" sz="2400" dirty="0"/>
          </a:p>
          <a:p>
            <a:endParaRPr lang="pt-PT" dirty="0"/>
          </a:p>
          <a:p>
            <a:endParaRPr lang="pt-PT" dirty="0"/>
          </a:p>
          <a:p>
            <a:endParaRPr lang="pt-PT" dirty="0"/>
          </a:p>
          <a:p>
            <a:endParaRPr lang="pt-PT" dirty="0">
              <a:ea typeface="+mn-lt"/>
              <a:cs typeface="+mn-lt"/>
            </a:endParaRPr>
          </a:p>
          <a:p>
            <a:r>
              <a:rPr lang="pt-PT" sz="2400" dirty="0">
                <a:ea typeface="+mn-lt"/>
                <a:cs typeface="+mn-lt"/>
              </a:rPr>
              <a:t>Sensor Data </a:t>
            </a:r>
            <a:r>
              <a:rPr lang="pt-PT" sz="2400" dirty="0" err="1">
                <a:ea typeface="+mn-lt"/>
                <a:cs typeface="+mn-lt"/>
              </a:rPr>
              <a:t>Collection</a:t>
            </a:r>
            <a:endParaRPr lang="pt-PT" dirty="0"/>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cs typeface="Arial"/>
              </a:rPr>
              <a:t>Mobile </a:t>
            </a:r>
            <a:r>
              <a:rPr lang="pt-PT" b="1" dirty="0" err="1">
                <a:cs typeface="Arial"/>
              </a:rPr>
              <a:t>application</a:t>
            </a:r>
            <a:endParaRPr lang="pt-PT" b="1" dirty="0">
              <a:cs typeface="Arial"/>
            </a:endParaRPr>
          </a:p>
          <a:p>
            <a:pPr lvl="1"/>
            <a:r>
              <a:rPr lang="pt-PT" b="1" dirty="0" err="1">
                <a:cs typeface="Arial"/>
              </a:rPr>
              <a:t>Message</a:t>
            </a:r>
            <a:r>
              <a:rPr lang="pt-PT" b="1" dirty="0">
                <a:cs typeface="Arial"/>
              </a:rPr>
              <a:t> </a:t>
            </a:r>
            <a:r>
              <a:rPr lang="pt-PT" b="1" dirty="0" err="1">
                <a:cs typeface="Arial"/>
              </a:rPr>
              <a:t>types</a:t>
            </a:r>
            <a:endParaRPr lang="pt-PT" b="1" dirty="0">
              <a:cs typeface="Arial"/>
            </a:endParaRPr>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4840357" cy="4351338"/>
          </a:xfrm>
        </p:spPr>
        <p:txBody>
          <a:bodyPr vert="horz" lIns="91440" tIns="45720" rIns="91440" bIns="45720" rtlCol="0" anchor="t">
            <a:noAutofit/>
          </a:bodyPr>
          <a:lstStyle/>
          <a:p>
            <a:pPr fontAlgn="base"/>
            <a:r>
              <a:rPr lang="pt-PT" sz="2400" b="1" i="0" u="none" strike="noStrike" dirty="0">
                <a:solidFill>
                  <a:srgbClr val="000000"/>
                </a:solidFill>
                <a:effectLst/>
              </a:rPr>
              <a:t>DENM</a:t>
            </a:r>
            <a:r>
              <a:rPr lang="pt-PT" sz="2400" b="0" i="0" u="none" strike="noStrike" dirty="0">
                <a:solidFill>
                  <a:srgbClr val="000000"/>
                </a:solidFill>
                <a:effectLst/>
              </a:rPr>
              <a:t> - </a:t>
            </a:r>
            <a:r>
              <a:rPr lang="pt-PT" sz="2400" b="0" i="0" u="none" strike="noStrike" dirty="0" err="1">
                <a:solidFill>
                  <a:srgbClr val="000000"/>
                </a:solidFill>
                <a:effectLst/>
              </a:rPr>
              <a:t>Decentralized</a:t>
            </a:r>
            <a:r>
              <a:rPr lang="pt-PT" sz="2400" b="0" i="0" u="none" strike="noStrike" dirty="0">
                <a:solidFill>
                  <a:srgbClr val="000000"/>
                </a:solidFill>
                <a:effectLst/>
              </a:rPr>
              <a:t> </a:t>
            </a:r>
            <a:r>
              <a:rPr lang="pt-PT" sz="2400" b="0" i="0" u="none" strike="noStrike" dirty="0" err="1">
                <a:solidFill>
                  <a:srgbClr val="000000"/>
                </a:solidFill>
                <a:effectLst/>
              </a:rPr>
              <a:t>Environmental</a:t>
            </a:r>
            <a:r>
              <a:rPr lang="pt-PT" sz="2400" b="0" i="0" u="none" strike="noStrike" dirty="0">
                <a:solidFill>
                  <a:srgbClr val="000000"/>
                </a:solidFill>
                <a:effectLst/>
              </a:rPr>
              <a:t> </a:t>
            </a:r>
            <a:r>
              <a:rPr lang="pt-PT" sz="2400" b="0" i="0" u="none" strike="noStrike" dirty="0" err="1">
                <a:solidFill>
                  <a:srgbClr val="000000"/>
                </a:solidFill>
                <a:effectLst/>
              </a:rPr>
              <a:t>Notification</a:t>
            </a:r>
            <a:r>
              <a:rPr lang="pt-PT" sz="2400" b="0" i="0" u="none" strike="noStrike" dirty="0">
                <a:solidFill>
                  <a:srgbClr val="000000"/>
                </a:solidFill>
                <a:effectLst/>
              </a:rPr>
              <a:t> </a:t>
            </a:r>
            <a:r>
              <a:rPr lang="pt-PT" sz="2400" b="0" i="0" u="none" strike="noStrike" dirty="0" err="1">
                <a:solidFill>
                  <a:srgbClr val="000000"/>
                </a:solidFill>
                <a:effectLst/>
              </a:rPr>
              <a:t>Message</a:t>
            </a:r>
            <a:endParaRPr lang="en-US" sz="2400" b="0" i="0" dirty="0">
              <a:solidFill>
                <a:srgbClr val="000000"/>
              </a:solidFill>
              <a:effectLst/>
              <a:cs typeface="Arial"/>
            </a:endParaRPr>
          </a:p>
          <a:p>
            <a:pPr fontAlgn="base"/>
            <a:r>
              <a:rPr lang="pt-PT" sz="2400" b="1" i="0" u="none" strike="noStrike" dirty="0">
                <a:solidFill>
                  <a:srgbClr val="000000"/>
                </a:solidFill>
                <a:effectLst/>
              </a:rPr>
              <a:t>VAM</a:t>
            </a:r>
            <a:r>
              <a:rPr lang="pt-PT" sz="2400" b="0" i="0" u="none" strike="noStrike" dirty="0">
                <a:solidFill>
                  <a:srgbClr val="000000"/>
                </a:solidFill>
                <a:effectLst/>
              </a:rPr>
              <a:t> - VRU </a:t>
            </a:r>
            <a:r>
              <a:rPr lang="pt-PT" sz="2400" b="0" i="0" u="none" strike="noStrike" dirty="0" err="1">
                <a:solidFill>
                  <a:srgbClr val="000000"/>
                </a:solidFill>
                <a:effectLst/>
              </a:rPr>
              <a:t>Awareness</a:t>
            </a:r>
            <a:r>
              <a:rPr lang="pt-PT" sz="2400" b="0" i="0" u="none" strike="noStrike" dirty="0">
                <a:solidFill>
                  <a:srgbClr val="000000"/>
                </a:solidFill>
                <a:effectLst/>
              </a:rPr>
              <a:t> </a:t>
            </a:r>
            <a:r>
              <a:rPr lang="pt-PT" sz="2400" b="0" i="0" u="none" strike="noStrike" dirty="0" err="1">
                <a:solidFill>
                  <a:srgbClr val="000000"/>
                </a:solidFill>
                <a:effectLst/>
              </a:rPr>
              <a:t>Message</a:t>
            </a:r>
            <a:endParaRPr lang="en-US" sz="2400" b="0" i="0" dirty="0">
              <a:solidFill>
                <a:srgbClr val="000000"/>
              </a:solidFill>
              <a:effectLst/>
              <a:cs typeface="Arial"/>
            </a:endParaRPr>
          </a:p>
        </p:txBody>
      </p:sp>
      <p:grpSp>
        <p:nvGrpSpPr>
          <p:cNvPr id="5" name="Group 4">
            <a:extLst>
              <a:ext uri="{FF2B5EF4-FFF2-40B4-BE49-F238E27FC236}">
                <a16:creationId xmlns:a16="http://schemas.microsoft.com/office/drawing/2014/main" id="{837CDB30-FCA7-5EB8-33A2-A51CE172410A}"/>
              </a:ext>
            </a:extLst>
          </p:cNvPr>
          <p:cNvGrpSpPr/>
          <p:nvPr/>
        </p:nvGrpSpPr>
        <p:grpSpPr>
          <a:xfrm>
            <a:off x="5048250" y="1825625"/>
            <a:ext cx="6908527" cy="4003675"/>
            <a:chOff x="5048250" y="1825625"/>
            <a:chExt cx="6908527" cy="4003675"/>
          </a:xfrm>
        </p:grpSpPr>
        <p:grpSp>
          <p:nvGrpSpPr>
            <p:cNvPr id="4" name="Group 3">
              <a:extLst>
                <a:ext uri="{FF2B5EF4-FFF2-40B4-BE49-F238E27FC236}">
                  <a16:creationId xmlns:a16="http://schemas.microsoft.com/office/drawing/2014/main" id="{55E8F6FF-BAFC-C7E1-D187-D9C4596CC1B6}"/>
                </a:ext>
              </a:extLst>
            </p:cNvPr>
            <p:cNvGrpSpPr/>
            <p:nvPr/>
          </p:nvGrpSpPr>
          <p:grpSpPr>
            <a:xfrm>
              <a:off x="5048250" y="1825625"/>
              <a:ext cx="6809505" cy="4003675"/>
              <a:chOff x="4941247" y="1825625"/>
              <a:chExt cx="6268808" cy="3669622"/>
            </a:xfrm>
          </p:grpSpPr>
          <p:sp>
            <p:nvSpPr>
              <p:cNvPr id="49" name="CaixaDeTexto 8">
                <a:extLst>
                  <a:ext uri="{FF2B5EF4-FFF2-40B4-BE49-F238E27FC236}">
                    <a16:creationId xmlns:a16="http://schemas.microsoft.com/office/drawing/2014/main" id="{AC8AD8B2-C0C1-7159-05B2-5DDC74C2D867}"/>
                  </a:ext>
                </a:extLst>
              </p:cNvPr>
              <p:cNvSpPr txBox="1"/>
              <p:nvPr/>
            </p:nvSpPr>
            <p:spPr>
              <a:xfrm>
                <a:off x="6398353" y="5156693"/>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DENMs</a:t>
                </a:r>
                <a:endParaRPr lang="pt-PT" sz="1600" b="1" dirty="0"/>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4941247" y="1825625"/>
                <a:ext cx="4695465" cy="3331068"/>
                <a:chOff x="4941247" y="1825625"/>
                <a:chExt cx="4695465"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941247" y="1825625"/>
                  <a:ext cx="3144396" cy="3331068"/>
                  <a:chOff x="6449711" y="1825625"/>
                  <a:chExt cx="3144396"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711" y="1825625"/>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4976" y="1825626"/>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600" y="1840443"/>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2669" y="1840443"/>
                <a:ext cx="1507386" cy="3316250"/>
              </a:xfrm>
              <a:prstGeom prst="rect">
                <a:avLst/>
              </a:prstGeom>
            </p:spPr>
          </p:pic>
        </p:grpSp>
        <p:sp>
          <p:nvSpPr>
            <p:cNvPr id="65" name="CaixaDeTexto 8">
              <a:extLst>
                <a:ext uri="{FF2B5EF4-FFF2-40B4-BE49-F238E27FC236}">
                  <a16:creationId xmlns:a16="http://schemas.microsoft.com/office/drawing/2014/main" id="{955B2412-736F-A0B0-1296-7D94BA7812FA}"/>
                </a:ext>
              </a:extLst>
            </p:cNvPr>
            <p:cNvSpPr txBox="1"/>
            <p:nvPr/>
          </p:nvSpPr>
          <p:spPr>
            <a:xfrm>
              <a:off x="10121330" y="5475336"/>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VAMs</a:t>
              </a:r>
              <a:endParaRPr lang="pt-PT" sz="1600" b="1" dirty="0"/>
            </a:p>
          </p:txBody>
        </p:sp>
      </p:grpSp>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a:p>
        </p:txBody>
      </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ea typeface="+mj-lt"/>
                <a:cs typeface="+mj-lt"/>
              </a:rPr>
              <a:t>Standard </a:t>
            </a:r>
            <a:r>
              <a:rPr lang="pt-PT" b="1" dirty="0">
                <a:solidFill>
                  <a:srgbClr val="000000"/>
                </a:solidFill>
                <a:highlight>
                  <a:srgbClr val="F5F5F5"/>
                </a:highlight>
                <a:ea typeface="+mj-lt"/>
                <a:cs typeface="+mj-lt"/>
              </a:rPr>
              <a:t>V2X</a:t>
            </a:r>
            <a:r>
              <a:rPr lang="pt-PT" dirty="0">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rPr>
              <a:t>CAM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Cooperative</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Awareness</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CPM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Collective</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Perception</a:t>
            </a:r>
            <a:r>
              <a:rPr lang="pt-PT" b="0" i="0" u="none" strike="noStrike" dirty="0">
                <a:solidFill>
                  <a:srgbClr val="000000"/>
                </a:solidFill>
                <a:effectLst/>
                <a:highlight>
                  <a:srgbClr val="F5F5F5"/>
                </a:highlight>
              </a:rPr>
              <a:t> </a:t>
            </a:r>
            <a:r>
              <a:rPr lang="pt-PT" b="0" i="0" u="none" strike="noStrike" dirty="0" err="1">
                <a:solidFill>
                  <a:srgbClr val="000000"/>
                </a:solidFill>
                <a:effectLst/>
                <a:highlight>
                  <a:srgbClr val="F5F5F5"/>
                </a:highlight>
              </a:rPr>
              <a:t>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IVIM</a:t>
            </a:r>
            <a:r>
              <a:rPr lang="pt-PT" b="0" i="0" u="none" strike="noStrike" dirty="0">
                <a:solidFill>
                  <a:srgbClr val="000000"/>
                </a:solidFill>
                <a:effectLst/>
                <a:highlight>
                  <a:srgbClr val="F5F5F5"/>
                </a:highlight>
              </a:rPr>
              <a:t> - </a:t>
            </a:r>
            <a:r>
              <a:rPr lang="fr-FR" b="0" i="0" u="none" strike="noStrike" dirty="0">
                <a:solidFill>
                  <a:srgbClr val="000000"/>
                </a:solidFill>
                <a:effectLst/>
                <a:highlight>
                  <a:srgbClr val="F5F5F5"/>
                </a:highlight>
              </a:rPr>
              <a:t>Infrastructure to </a:t>
            </a:r>
            <a:r>
              <a:rPr lang="fr-FR" b="0" i="0" u="none" strike="noStrike" dirty="0" err="1">
                <a:solidFill>
                  <a:srgbClr val="000000"/>
                </a:solidFill>
                <a:effectLst/>
                <a:highlight>
                  <a:srgbClr val="F5F5F5"/>
                </a:highlight>
              </a:rPr>
              <a:t>Vehicle</a:t>
            </a:r>
            <a:r>
              <a:rPr lang="fr-FR" b="0" i="0" u="none" strike="noStrike" dirty="0">
                <a:solidFill>
                  <a:srgbClr val="000000"/>
                </a:solidFill>
                <a:effectLst/>
                <a:highlight>
                  <a:srgbClr val="F5F5F5"/>
                </a:highlight>
              </a:rPr>
              <a:t> Information Message</a:t>
            </a:r>
            <a:r>
              <a:rPr lang="en-US" b="0" i="0" dirty="0">
                <a:solidFill>
                  <a:srgbClr val="000000"/>
                </a:solidFill>
                <a:effectLst/>
                <a:highlight>
                  <a:srgbClr val="F5F5F5"/>
                </a:highlight>
              </a:rPr>
              <a:t>​</a:t>
            </a:r>
          </a:p>
          <a:p>
            <a:pPr fontAlgn="base"/>
            <a:r>
              <a:rPr lang="pt-PT" b="1" i="0" u="none" strike="noStrike" dirty="0">
                <a:solidFill>
                  <a:srgbClr val="000000"/>
                </a:solidFill>
                <a:effectLst/>
                <a:highlight>
                  <a:srgbClr val="F5F5F5"/>
                </a:highlight>
              </a:rPr>
              <a:t>HDMAP </a:t>
            </a:r>
            <a:r>
              <a:rPr lang="pt-PT" i="0" u="none" strike="noStrike" dirty="0">
                <a:solidFill>
                  <a:srgbClr val="000000"/>
                </a:solidFill>
                <a:effectLst/>
                <a:highlight>
                  <a:srgbClr val="F5F5F5"/>
                </a:highlight>
              </a:rPr>
              <a:t>- </a:t>
            </a:r>
            <a:r>
              <a:rPr lang="en-US" b="0" i="0" dirty="0">
                <a:solidFill>
                  <a:srgbClr val="000000"/>
                </a:solidFill>
                <a:effectLst/>
                <a:highlight>
                  <a:srgbClr val="F5F5F5"/>
                </a:highlight>
              </a:rPr>
              <a:t>​High-Definition Maps</a:t>
            </a:r>
          </a:p>
        </p:txBody>
      </p:sp>
      <p:grpSp>
        <p:nvGrpSpPr>
          <p:cNvPr id="46" name="Agrupar 45">
            <a:extLst>
              <a:ext uri="{FF2B5EF4-FFF2-40B4-BE49-F238E27FC236}">
                <a16:creationId xmlns:a16="http://schemas.microsoft.com/office/drawing/2014/main" id="{7C975CCB-50BE-0056-887A-B9FDFF9ADC18}"/>
              </a:ext>
            </a:extLst>
          </p:cNvPr>
          <p:cNvGrpSpPr/>
          <p:nvPr/>
        </p:nvGrpSpPr>
        <p:grpSpPr>
          <a:xfrm>
            <a:off x="6305550" y="1825624"/>
            <a:ext cx="4955589" cy="3790246"/>
            <a:chOff x="6653629" y="1825625"/>
            <a:chExt cx="4607510" cy="3338102"/>
          </a:xfrm>
        </p:grpSpPr>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21246" y="1835150"/>
              <a:ext cx="1362075" cy="2933700"/>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99064" y="1825625"/>
              <a:ext cx="1362075" cy="2952750"/>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6653629" y="4865560"/>
              <a:ext cx="1706526"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CAMs</a:t>
              </a:r>
              <a:r>
                <a:rPr lang="pt-PT" sz="1600" b="1" dirty="0">
                  <a:latin typeface="Arial"/>
                  <a:ea typeface="ＭＳ Ｐゴシック"/>
                </a:rPr>
                <a:t> </a:t>
              </a:r>
              <a:r>
                <a:rPr lang="pt-PT" sz="1600" dirty="0" err="1">
                  <a:latin typeface="Arial"/>
                  <a:ea typeface="ＭＳ Ｐゴシック"/>
                </a:rPr>
                <a:t>and</a:t>
              </a:r>
              <a:r>
                <a:rPr lang="pt-PT" sz="1600" b="1" dirty="0">
                  <a:latin typeface="Arial"/>
                  <a:ea typeface="ＭＳ Ｐゴシック"/>
                </a:rPr>
                <a:t> CPM</a:t>
              </a:r>
              <a:endParaRPr lang="pt-PT" sz="1600" b="1" dirty="0"/>
            </a:p>
          </p:txBody>
        </p:sp>
        <p:sp>
          <p:nvSpPr>
            <p:cNvPr id="43" name="CaixaDeTexto 11">
              <a:extLst>
                <a:ext uri="{FF2B5EF4-FFF2-40B4-BE49-F238E27FC236}">
                  <a16:creationId xmlns:a16="http://schemas.microsoft.com/office/drawing/2014/main" id="{35371680-1151-1122-B188-78A9D6F8A1DB}"/>
                </a:ext>
              </a:extLst>
            </p:cNvPr>
            <p:cNvSpPr txBox="1"/>
            <p:nvPr/>
          </p:nvSpPr>
          <p:spPr>
            <a:xfrm>
              <a:off x="10122901" y="4865560"/>
              <a:ext cx="923925"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HDMAP</a:t>
              </a:r>
              <a:endParaRPr lang="pt-PT" sz="1600" b="1" dirty="0"/>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60155" y="1825625"/>
              <a:ext cx="1362075" cy="2962275"/>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8726867" y="4865560"/>
              <a:ext cx="628650"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IVIM</a:t>
              </a:r>
              <a:endParaRPr lang="pt-PT" sz="1600" b="1" dirty="0"/>
            </a:p>
          </p:txBody>
        </p:sp>
      </p:gr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8">
            <a:extLst>
              <a:ext uri="{FF2B5EF4-FFF2-40B4-BE49-F238E27FC236}">
                <a16:creationId xmlns:a16="http://schemas.microsoft.com/office/drawing/2014/main" id="{B00C7FD4-6012-E5EA-00F7-703C8D5382E2}"/>
              </a:ext>
            </a:extLst>
          </p:cNvPr>
          <p:cNvSpPr txBox="1"/>
          <p:nvPr/>
        </p:nvSpPr>
        <p:spPr>
          <a:xfrm>
            <a:off x="6114168" y="5258635"/>
            <a:ext cx="323756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EVCSNM</a:t>
            </a:r>
            <a:r>
              <a:rPr lang="pt-PT" sz="1600" dirty="0">
                <a:latin typeface="Arial"/>
                <a:ea typeface="ＭＳ Ｐゴシック"/>
              </a:rPr>
              <a:t> </a:t>
            </a:r>
            <a:r>
              <a:rPr lang="pt-PT" sz="1600" dirty="0" err="1">
                <a:latin typeface="Arial"/>
                <a:ea typeface="ＭＳ Ｐゴシック"/>
              </a:rPr>
              <a:t>and</a:t>
            </a:r>
            <a:r>
              <a:rPr lang="pt-PT" sz="1600" dirty="0">
                <a:latin typeface="Arial"/>
                <a:ea typeface="ＭＳ Ｐゴシック"/>
              </a:rPr>
              <a:t> </a:t>
            </a:r>
            <a:r>
              <a:rPr lang="pt-PT" sz="1600" b="1" dirty="0">
                <a:latin typeface="Arial"/>
                <a:ea typeface="ＭＳ Ｐゴシック"/>
              </a:rPr>
              <a:t>EVRSRM</a:t>
            </a:r>
            <a:r>
              <a:rPr lang="pt-PT" sz="1600" dirty="0">
                <a:latin typeface="Arial"/>
                <a:ea typeface="ＭＳ Ｐゴシック"/>
              </a:rPr>
              <a:t> </a:t>
            </a:r>
            <a:r>
              <a:rPr lang="pt-PT" sz="1600" dirty="0" err="1">
                <a:latin typeface="Arial"/>
                <a:ea typeface="ＭＳ Ｐゴシック"/>
              </a:rPr>
              <a:t>creation</a:t>
            </a:r>
            <a:endParaRPr lang="pt-PT" sz="1600" dirty="0"/>
          </a:p>
        </p:txBody>
      </p:sp>
      <p:sp>
        <p:nvSpPr>
          <p:cNvPr id="2" name="Título 1"/>
          <p:cNvSpPr>
            <a:spLocks noGrp="1"/>
          </p:cNvSpPr>
          <p:nvPr>
            <p:ph type="title"/>
          </p:nvPr>
        </p:nvSpPr>
        <p:spPr/>
        <p:txBody>
          <a:bodyPr/>
          <a:lstStyle/>
          <a:p>
            <a:r>
              <a:rPr lang="pt-PT" dirty="0">
                <a:solidFill>
                  <a:srgbClr val="000000"/>
                </a:solidFill>
                <a:highlight>
                  <a:srgbClr val="F5F5F5"/>
                </a:highlight>
              </a:rPr>
              <a:t>Standard </a:t>
            </a:r>
            <a:r>
              <a:rPr lang="pt-PT" b="1" dirty="0">
                <a:solidFill>
                  <a:srgbClr val="000000"/>
                </a:solidFill>
                <a:highlight>
                  <a:srgbClr val="F5F5F5"/>
                </a:highlight>
              </a:rPr>
              <a:t>V2X</a:t>
            </a:r>
            <a:r>
              <a:rPr lang="pt-PT" dirty="0">
                <a:solidFill>
                  <a:srgbClr val="000000"/>
                </a:solidFill>
                <a:highlight>
                  <a:srgbClr val="F5F5F5"/>
                </a:highlight>
              </a:rPr>
              <a:t> </a:t>
            </a:r>
            <a:r>
              <a:rPr lang="pt-PT" dirty="0" err="1">
                <a:solidFill>
                  <a:srgbClr val="000000"/>
                </a:solidFill>
                <a:highlight>
                  <a:srgbClr val="F5F5F5"/>
                </a:highlight>
              </a:rPr>
              <a:t>Messages</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en-US" sz="2400" b="1" dirty="0">
                <a:solidFill>
                  <a:srgbClr val="000000"/>
                </a:solidFill>
              </a:rPr>
              <a:t>EVCSNM </a:t>
            </a:r>
            <a:r>
              <a:rPr lang="en-US" sz="2400" dirty="0">
                <a:solidFill>
                  <a:srgbClr val="000000"/>
                </a:solidFill>
              </a:rPr>
              <a:t>– Electric Vehicle Charging Spot Notification Message</a:t>
            </a:r>
            <a:endParaRPr lang="en-US" sz="2400" b="1" dirty="0">
              <a:solidFill>
                <a:srgbClr val="000000"/>
              </a:solidFill>
            </a:endParaRPr>
          </a:p>
          <a:p>
            <a:pPr fontAlgn="base"/>
            <a:r>
              <a:rPr lang="en-US" sz="2400" b="1" i="0" dirty="0">
                <a:solidFill>
                  <a:srgbClr val="000000"/>
                </a:solidFill>
                <a:effectLst/>
              </a:rPr>
              <a:t>EVRSRM </a:t>
            </a:r>
            <a:r>
              <a:rPr lang="en-US" sz="2400" i="0" dirty="0">
                <a:solidFill>
                  <a:srgbClr val="000000"/>
                </a:solidFill>
                <a:effectLst/>
              </a:rPr>
              <a:t>– Electric Vehicle Recharging Spot Reservation Message</a:t>
            </a:r>
          </a:p>
          <a:p>
            <a:pPr fontAlgn="base"/>
            <a:r>
              <a:rPr lang="en-US" sz="2400" b="1" i="0" dirty="0">
                <a:solidFill>
                  <a:srgbClr val="000000"/>
                </a:solidFill>
                <a:effectLst/>
              </a:rPr>
              <a:t>SAEM </a:t>
            </a:r>
            <a:r>
              <a:rPr lang="en-US" sz="2400" i="0" dirty="0">
                <a:solidFill>
                  <a:srgbClr val="000000"/>
                </a:solidFill>
                <a:effectLst/>
              </a:rPr>
              <a:t>– Services Announcement Essential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9482728" y="526650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SAEM</a:t>
            </a:r>
            <a:endParaRPr lang="pt-PT" sz="1600" b="1" dirty="0"/>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978" y="2783928"/>
            <a:ext cx="1202774" cy="1414462"/>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0885" y="1825625"/>
            <a:ext cx="1539132" cy="3331068"/>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2951" y="1825623"/>
            <a:ext cx="1539131" cy="333106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rPr>
              <a:t>Sensor </a:t>
            </a:r>
            <a:r>
              <a:rPr lang="pt-PT" dirty="0" err="1">
                <a:solidFill>
                  <a:srgbClr val="000000"/>
                </a:solidFill>
                <a:highlight>
                  <a:srgbClr val="F5F5F5"/>
                </a:highlight>
              </a:rPr>
              <a:t>M</a:t>
            </a:r>
            <a:r>
              <a:rPr lang="pt-PT" sz="4400" b="0" i="0" u="none" strike="noStrike" dirty="0" err="1">
                <a:solidFill>
                  <a:srgbClr val="000000"/>
                </a:solidFill>
                <a:effectLst/>
                <a:highlight>
                  <a:srgbClr val="F5F5F5"/>
                </a:highlight>
              </a:rPr>
              <a:t>essages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Proprietary</a:t>
            </a:r>
            <a:r>
              <a:rPr lang="pt-PT" sz="4400" b="0" i="0" u="none" strike="noStrike" dirty="0">
                <a:solidFill>
                  <a:srgbClr val="000000"/>
                </a:solidFill>
                <a:effectLst/>
                <a:highlight>
                  <a:srgbClr val="F5F5F5"/>
                </a:highlight>
              </a:rPr>
              <a:t>)</a:t>
            </a:r>
            <a:endParaRPr lang="pt-PT" dirty="0"/>
          </a:p>
        </p:txBody>
      </p:sp>
      <p:sp>
        <p:nvSpPr>
          <p:cNvPr id="3" name="Subtítulo 2"/>
          <p:cNvSpPr>
            <a:spLocks noGrp="1"/>
          </p:cNvSpPr>
          <p:nvPr>
            <p:ph idx="1"/>
          </p:nvPr>
        </p:nvSpPr>
        <p:spPr>
          <a:xfrm>
            <a:off x="838200" y="1825625"/>
            <a:ext cx="5386464"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rPr>
              <a:t>VSM</a:t>
            </a:r>
            <a:r>
              <a:rPr lang="pt-PT" b="0" i="0" u="none" strike="noStrike" dirty="0">
                <a:solidFill>
                  <a:srgbClr val="000000"/>
                </a:solidFill>
                <a:effectLst/>
                <a:highlight>
                  <a:srgbClr val="F5F5F5"/>
                </a:highlight>
              </a:rPr>
              <a:t> –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a:t>
            </a:r>
            <a:r>
              <a:rPr lang="pt-PT" sz="2400" b="0" i="0" u="none" strike="noStrike" dirty="0" err="1">
                <a:solidFill>
                  <a:srgbClr val="000000"/>
                </a:solidFill>
                <a:effectLst/>
                <a:highlight>
                  <a:srgbClr val="F5F5F5"/>
                </a:highlight>
              </a:rPr>
              <a:t>e</a:t>
            </a:r>
            <a:endParaRPr lang="pt-PT" sz="2400" b="1" i="0" u="none" strike="noStrike" dirty="0">
              <a:solidFill>
                <a:srgbClr val="000000"/>
              </a:solidFill>
              <a:effectLst/>
              <a:highlight>
                <a:srgbClr val="F5F5F5"/>
              </a:highlight>
            </a:endParaRPr>
          </a:p>
          <a:p>
            <a:pPr lvl="1" fontAlgn="base"/>
            <a:r>
              <a:rPr lang="pt-PT" b="1" i="0" u="none" strike="noStrike" dirty="0">
                <a:solidFill>
                  <a:srgbClr val="000000"/>
                </a:solidFill>
                <a:effectLst/>
                <a:highlight>
                  <a:srgbClr val="F5F5F5"/>
                </a:highlight>
              </a:rPr>
              <a:t>SPVSM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SmartPhone’s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lvl="1" fontAlgn="base"/>
            <a:r>
              <a:rPr lang="pt-PT" b="1" i="0" u="none" strike="noStrike" dirty="0">
                <a:solidFill>
                  <a:srgbClr val="000000"/>
                </a:solidFill>
                <a:effectLst/>
                <a:highlight>
                  <a:srgbClr val="F5F5F5"/>
                </a:highlight>
              </a:rPr>
              <a:t>OVSM</a:t>
            </a:r>
            <a:r>
              <a:rPr lang="pt-PT" b="0" i="0" u="none" strike="noStrike" dirty="0">
                <a:solidFill>
                  <a:srgbClr val="000000"/>
                </a:solidFill>
                <a:effectLst/>
                <a:highlight>
                  <a:srgbClr val="F5F5F5"/>
                </a:highlight>
              </a:rPr>
              <a:t> – OBD-</a:t>
            </a:r>
            <a:r>
              <a:rPr lang="pt-PT" b="0" i="0" u="none" strike="noStrike" dirty="0" err="1">
                <a:solidFill>
                  <a:srgbClr val="000000"/>
                </a:solidFill>
                <a:effectLst/>
                <a:highlight>
                  <a:srgbClr val="F5F5F5"/>
                </a:highlight>
              </a:rPr>
              <a:t>II’s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lvl="1" fontAlgn="base"/>
            <a:r>
              <a:rPr lang="pt-PT" b="1" dirty="0">
                <a:solidFill>
                  <a:srgbClr val="000000"/>
                </a:solidFill>
                <a:highlight>
                  <a:srgbClr val="F5F5F5"/>
                </a:highlight>
              </a:rPr>
              <a:t>SN</a:t>
            </a:r>
            <a:r>
              <a:rPr lang="pt-PT" b="1" i="0" u="none" strike="noStrike" dirty="0">
                <a:solidFill>
                  <a:srgbClr val="000000"/>
                </a:solidFill>
                <a:effectLst/>
                <a:highlight>
                  <a:srgbClr val="F5F5F5"/>
                </a:highlight>
              </a:rPr>
              <a:t>VSM</a:t>
            </a:r>
            <a:r>
              <a:rPr lang="pt-PT" b="0" i="0" u="none" strike="noStrike" dirty="0">
                <a:solidFill>
                  <a:srgbClr val="000000"/>
                </a:solidFill>
                <a:effectLst/>
                <a:highlight>
                  <a:srgbClr val="F5F5F5"/>
                </a:highlight>
              </a:rPr>
              <a:t> – </a:t>
            </a:r>
            <a:r>
              <a:rPr lang="pt-PT" b="0" i="0" u="none" strike="noStrike" dirty="0" err="1">
                <a:solidFill>
                  <a:srgbClr val="000000"/>
                </a:solidFill>
                <a:effectLst/>
                <a:highlight>
                  <a:srgbClr val="F5F5F5"/>
                </a:highlight>
              </a:rPr>
              <a:t>SoNar’s</a:t>
            </a:r>
            <a:r>
              <a:rPr lang="pt-PT" b="0" i="0" u="none" strike="noStrike" dirty="0">
                <a:solidFill>
                  <a:srgbClr val="000000"/>
                </a:solidFill>
                <a:effectLst/>
                <a:highlight>
                  <a:srgbClr val="F5F5F5"/>
                </a:highlight>
              </a:rPr>
              <a:t> </a:t>
            </a:r>
            <a:r>
              <a:rPr lang="en-US" b="0" i="0" u="none" strike="noStrike" dirty="0">
                <a:solidFill>
                  <a:srgbClr val="000000"/>
                </a:solidFill>
                <a:effectLst/>
                <a:highlight>
                  <a:srgbClr val="F5F5F5"/>
                </a:highlight>
              </a:rPr>
              <a:t>Vehicular</a:t>
            </a:r>
            <a:r>
              <a:rPr lang="pt-PT" b="0" i="0" u="none" strike="noStrike" dirty="0">
                <a:solidFill>
                  <a:srgbClr val="000000"/>
                </a:solidFill>
                <a:effectLst/>
                <a:highlight>
                  <a:srgbClr val="F5F5F5"/>
                </a:highlight>
              </a:rPr>
              <a:t> Sensor </a:t>
            </a:r>
            <a:r>
              <a:rPr lang="pt-PT" b="0" i="0" u="none" strike="noStrike" dirty="0" err="1">
                <a:solidFill>
                  <a:srgbClr val="000000"/>
                </a:solidFill>
                <a:effectLst/>
                <a:highlight>
                  <a:srgbClr val="F5F5F5"/>
                </a:highlight>
              </a:rPr>
              <a:t>Message</a:t>
            </a:r>
            <a:endParaRPr lang="pt-PT" b="0" i="0" u="none" strike="noStrike" dirty="0">
              <a:solidFill>
                <a:srgbClr val="000000"/>
              </a:solidFill>
              <a:effectLst/>
              <a:highlight>
                <a:srgbClr val="F5F5F5"/>
              </a:highlight>
            </a:endParaRPr>
          </a:p>
          <a:p>
            <a:pPr fontAlgn="base"/>
            <a:endParaRPr lang="en-US" sz="2400" b="0" i="0" dirty="0">
              <a:solidFill>
                <a:srgbClr val="000000"/>
              </a:solidFill>
              <a:effectLst/>
              <a:highlight>
                <a:srgbClr val="F5F5F5"/>
              </a:highlight>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914" y="1923318"/>
            <a:ext cx="1514122" cy="3331068"/>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7683166" y="535419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4664" y="1923318"/>
            <a:ext cx="1514122" cy="3331068"/>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829" y="1923318"/>
            <a:ext cx="1514122" cy="3331068"/>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b="1" dirty="0" err="1">
                <a:cs typeface="Arial"/>
              </a:rPr>
              <a:t>Usability</a:t>
            </a:r>
            <a:endParaRPr lang="pt-PT" b="1" dirty="0">
              <a:cs typeface="Arial"/>
            </a:endParaRPr>
          </a:p>
          <a:p>
            <a:pPr lvl="1"/>
            <a:r>
              <a:rPr lang="pt-PT" b="1" dirty="0">
                <a:cs typeface="Arial"/>
              </a:rPr>
              <a:t>Performance</a:t>
            </a:r>
          </a:p>
          <a:p>
            <a:pPr lvl="1"/>
            <a:r>
              <a:rPr lang="pt-PT" b="1" dirty="0" err="1">
                <a:cs typeface="Arial"/>
              </a:rPr>
              <a:t>Sensors</a:t>
            </a:r>
            <a:endParaRPr lang="pt-PT" b="1"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cs typeface="Arial"/>
              </a:rPr>
              <a:t>Evaluation</a:t>
            </a:r>
            <a:r>
              <a:rPr lang="pt-PT" b="1" dirty="0">
                <a:cs typeface="Arial"/>
              </a:rPr>
              <a:t> / </a:t>
            </a:r>
            <a:r>
              <a:rPr lang="pt-PT" b="1" dirty="0" err="1">
                <a:cs typeface="Arial"/>
              </a:rPr>
              <a:t>Results</a:t>
            </a:r>
            <a:endParaRPr lang="pt-PT" b="1" dirty="0">
              <a:cs typeface="Arial"/>
            </a:endParaRPr>
          </a:p>
          <a:p>
            <a:pPr lvl="1" fontAlgn="base"/>
            <a:r>
              <a:rPr lang="pt-PT" b="1" dirty="0" err="1">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rPr>
              <a:t>Thinking</a:t>
            </a:r>
            <a:r>
              <a:rPr lang="pt-PT" b="1" dirty="0">
                <a:solidFill>
                  <a:srgbClr val="000000"/>
                </a:solidFill>
                <a:highlight>
                  <a:srgbClr val="F5F5F5"/>
                </a:highlight>
              </a:rPr>
              <a:t> </a:t>
            </a:r>
            <a:r>
              <a:rPr lang="pt-PT" b="1" dirty="0" err="1">
                <a:solidFill>
                  <a:srgbClr val="000000"/>
                </a:solidFill>
                <a:highlight>
                  <a:srgbClr val="F5F5F5"/>
                </a:highlight>
              </a:rPr>
              <a:t>aloud</a:t>
            </a:r>
            <a:endParaRPr lang="pt-PT" b="1" dirty="0">
              <a:solidFill>
                <a:srgbClr val="000000"/>
              </a:solidFill>
              <a:highlight>
                <a:srgbClr val="F5F5F5"/>
              </a:highlight>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6307667" cy="4351338"/>
          </a:xfrm>
        </p:spPr>
        <p:txBody>
          <a:bodyPr/>
          <a:lstStyle/>
          <a:p>
            <a:r>
              <a:rPr lang="en-US" dirty="0"/>
              <a:t>Evaluators already familiar with the application and it’s features</a:t>
            </a:r>
            <a:endParaRPr lang="pt-PT" dirty="0"/>
          </a:p>
          <a:p>
            <a:r>
              <a:rPr lang="pt-PT" dirty="0" err="1"/>
              <a:t>Problems</a:t>
            </a:r>
            <a:r>
              <a:rPr lang="pt-PT" dirty="0"/>
              <a:t> are </a:t>
            </a:r>
            <a:r>
              <a:rPr lang="pt-PT" dirty="0" err="1"/>
              <a:t>classified</a:t>
            </a:r>
            <a:r>
              <a:rPr lang="pt-PT" dirty="0"/>
              <a:t>:</a:t>
            </a:r>
          </a:p>
          <a:p>
            <a:pPr lvl="1"/>
            <a:r>
              <a:rPr lang="pt-PT" dirty="0" err="1"/>
              <a:t>by</a:t>
            </a:r>
            <a:r>
              <a:rPr lang="pt-PT" dirty="0"/>
              <a:t> </a:t>
            </a:r>
            <a:r>
              <a:rPr lang="pt-PT" dirty="0" err="1"/>
              <a:t>the</a:t>
            </a:r>
            <a:r>
              <a:rPr lang="pt-PT" dirty="0"/>
              <a:t> </a:t>
            </a:r>
            <a:r>
              <a:rPr lang="pt-PT" dirty="0" err="1"/>
              <a:t>heuristic</a:t>
            </a:r>
            <a:r>
              <a:rPr lang="pt-PT" dirty="0"/>
              <a:t> </a:t>
            </a:r>
            <a:r>
              <a:rPr lang="pt-PT" dirty="0" err="1"/>
              <a:t>that</a:t>
            </a:r>
            <a:r>
              <a:rPr lang="pt-PT" dirty="0"/>
              <a:t> relates </a:t>
            </a:r>
            <a:r>
              <a:rPr lang="pt-PT" dirty="0" err="1"/>
              <a:t>most</a:t>
            </a:r>
            <a:r>
              <a:rPr lang="pt-PT" dirty="0"/>
              <a:t> to </a:t>
            </a:r>
            <a:r>
              <a:rPr lang="pt-PT" dirty="0" err="1"/>
              <a:t>it</a:t>
            </a:r>
            <a:endParaRPr lang="pt-PT" dirty="0"/>
          </a:p>
          <a:p>
            <a:pPr lvl="1"/>
            <a:r>
              <a:rPr lang="pt-PT" dirty="0" err="1"/>
              <a:t>by</a:t>
            </a:r>
            <a:r>
              <a:rPr lang="pt-PT" dirty="0"/>
              <a:t> </a:t>
            </a:r>
            <a:r>
              <a:rPr lang="pt-PT" dirty="0" err="1"/>
              <a:t>severity</a:t>
            </a:r>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525102" y="5649388"/>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91697"/>
            <a:ext cx="444809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Ideal </a:t>
            </a:r>
            <a:r>
              <a:rPr lang="pt-PT" sz="1600" dirty="0" err="1"/>
              <a:t>number</a:t>
            </a:r>
            <a:r>
              <a:rPr lang="pt-PT" sz="1600" dirty="0"/>
              <a:t> </a:t>
            </a:r>
            <a:r>
              <a:rPr lang="pt-PT" sz="1600" dirty="0" err="1"/>
              <a:t>of</a:t>
            </a:r>
            <a:r>
              <a:rPr lang="pt-PT" sz="1600" dirty="0"/>
              <a:t> </a:t>
            </a:r>
            <a:r>
              <a:rPr lang="pt-PT" sz="1600" dirty="0" err="1"/>
              <a:t>evaluators</a:t>
            </a:r>
            <a:r>
              <a:rPr lang="pt-PT" sz="1600" dirty="0"/>
              <a:t> – Nielsen </a:t>
            </a:r>
            <a:r>
              <a:rPr lang="pt-PT" sz="1600" dirty="0" err="1"/>
              <a:t>group</a:t>
            </a:r>
            <a:endParaRPr lang="pt-PT" sz="1600" dirty="0"/>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pPr lvl="1"/>
            <a:r>
              <a:rPr lang="pt-PT" dirty="0" err="1"/>
              <a:t>Easier</a:t>
            </a:r>
            <a:r>
              <a:rPr lang="pt-PT" dirty="0"/>
              <a:t> </a:t>
            </a:r>
            <a:r>
              <a:rPr lang="pt-PT" dirty="0" err="1"/>
              <a:t>problems</a:t>
            </a:r>
            <a:r>
              <a:rPr lang="pt-PT" dirty="0"/>
              <a:t> </a:t>
            </a:r>
            <a:r>
              <a:rPr lang="pt-PT" dirty="0" err="1"/>
              <a:t>when</a:t>
            </a:r>
            <a:r>
              <a:rPr lang="pt-PT" dirty="0"/>
              <a:t> more </a:t>
            </a:r>
            <a:r>
              <a:rPr lang="pt-PT" dirty="0" err="1"/>
              <a:t>evaluators</a:t>
            </a:r>
            <a:r>
              <a:rPr lang="pt-PT" dirty="0"/>
              <a:t> </a:t>
            </a:r>
            <a:r>
              <a:rPr lang="pt-PT" dirty="0" err="1"/>
              <a:t>find</a:t>
            </a:r>
            <a:r>
              <a:rPr lang="pt-PT" dirty="0"/>
              <a:t> </a:t>
            </a:r>
            <a:r>
              <a:rPr lang="pt-PT" dirty="0" err="1"/>
              <a:t>them</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Nielsen’s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Heuristics</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ea typeface="+mn-ea"/>
                <a:cs typeface="+mn-cs"/>
              </a:rPr>
              <a:t>5</a:t>
            </a:r>
            <a:r>
              <a:rPr kumimoji="0" lang="pt-PT" sz="1800" b="0" i="0" u="none" strike="noStrike" kern="1200" cap="none" spc="0" normalizeH="0" baseline="30000" noProof="0" dirty="0">
                <a:ln>
                  <a:noFill/>
                </a:ln>
                <a:solidFill>
                  <a:prstClr val="black"/>
                </a:solidFill>
                <a:effectLst/>
                <a:uLnTx/>
                <a:uFillTx/>
                <a:ea typeface="+mn-ea"/>
                <a:cs typeface="+mn-cs"/>
              </a:rPr>
              <a:t>th</a:t>
            </a:r>
            <a:r>
              <a:rPr lang="pt-PT" sz="1800" dirty="0">
                <a:solidFill>
                  <a:prstClr val="black"/>
                </a:solidFill>
              </a:rPr>
              <a:t> </a:t>
            </a:r>
            <a:r>
              <a:rPr lang="pt-PT" sz="1800" dirty="0"/>
              <a:t>-</a:t>
            </a:r>
            <a:r>
              <a:rPr lang="pt-PT" sz="1800" dirty="0">
                <a:solidFill>
                  <a:prstClr val="black"/>
                </a:solidFill>
              </a:rPr>
              <a:t> </a:t>
            </a:r>
            <a:r>
              <a:rPr lang="pt-PT" sz="1800" dirty="0" err="1">
                <a:solidFill>
                  <a:prstClr val="black"/>
                </a:solidFill>
              </a:rPr>
              <a:t>Blue</a:t>
            </a:r>
            <a:r>
              <a:rPr lang="pt-PT" sz="1800" dirty="0">
                <a:solidFill>
                  <a:prstClr val="black"/>
                </a:solidFill>
              </a:rPr>
              <a:t> </a:t>
            </a:r>
            <a:r>
              <a:rPr lang="pt-PT" sz="1800" dirty="0" err="1">
                <a:solidFill>
                  <a:prstClr val="black"/>
                </a:solidFill>
              </a:rPr>
              <a:t>button</a:t>
            </a:r>
            <a:r>
              <a:rPr lang="pt-PT" sz="1800" dirty="0">
                <a:solidFill>
                  <a:prstClr val="black"/>
                </a:solidFill>
              </a:rPr>
              <a:t> to </a:t>
            </a:r>
            <a:r>
              <a:rPr lang="pt-PT" sz="1800" dirty="0" err="1">
                <a:solidFill>
                  <a:prstClr val="black"/>
                </a:solidFill>
              </a:rPr>
              <a:t>create</a:t>
            </a:r>
            <a:r>
              <a:rPr lang="pt-PT" sz="1800" dirty="0">
                <a:solidFill>
                  <a:prstClr val="black"/>
                </a:solidFill>
              </a:rPr>
              <a:t> </a:t>
            </a:r>
            <a:r>
              <a:rPr lang="pt-PT" sz="1800" b="1" dirty="0" err="1">
                <a:solidFill>
                  <a:prstClr val="black"/>
                </a:solidFill>
              </a:rPr>
              <a:t>DENMs</a:t>
            </a:r>
            <a:r>
              <a:rPr lang="pt-PT" sz="1800" dirty="0">
                <a:solidFill>
                  <a:prstClr val="black"/>
                </a:solidFill>
              </a:rPr>
              <a:t> </a:t>
            </a:r>
            <a:r>
              <a:rPr lang="pt-PT" sz="1800" dirty="0" err="1">
                <a:solidFill>
                  <a:prstClr val="black"/>
                </a:solidFill>
              </a:rPr>
              <a:t>had</a:t>
            </a:r>
            <a:r>
              <a:rPr lang="pt-PT" sz="1800" dirty="0">
                <a:solidFill>
                  <a:prstClr val="black"/>
                </a:solidFill>
              </a:rPr>
              <a:t> no </a:t>
            </a:r>
            <a:r>
              <a:rPr lang="pt-PT" sz="1800" dirty="0" err="1">
                <a:solidFill>
                  <a:prstClr val="black"/>
                </a:solidFill>
              </a:rPr>
              <a:t>label</a:t>
            </a:r>
            <a:endParaRPr lang="pt-PT" sz="1800" dirty="0">
              <a:solidFill>
                <a:prstClr val="black"/>
              </a:solidFill>
            </a:endParaRPr>
          </a:p>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ea typeface="+mn-ea"/>
                <a:cs typeface="+mn-cs"/>
              </a:rPr>
              <a:t>8</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are </a:t>
            </a:r>
            <a:r>
              <a:rPr kumimoji="0" lang="pt-PT" sz="1800" b="0" i="0" u="none" strike="noStrike" kern="1200" cap="none" spc="0" normalizeH="0" baseline="0" noProof="0" dirty="0" err="1">
                <a:ln>
                  <a:noFill/>
                </a:ln>
                <a:solidFill>
                  <a:prstClr val="black"/>
                </a:solidFill>
                <a:effectLst/>
                <a:uLnTx/>
                <a:uFillTx/>
                <a:ea typeface="+mn-ea"/>
                <a:cs typeface="+mn-cs"/>
              </a:rPr>
              <a:t>not</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organized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and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it’s</a:t>
            </a:r>
            <a:r>
              <a:rPr kumimoji="0" lang="pt-PT" sz="1800" b="0" i="0" u="none" strike="noStrike" kern="1200" cap="none" spc="0" normalizeH="0" baseline="0" noProof="0" dirty="0">
                <a:ln>
                  <a:noFill/>
                </a:ln>
                <a:solidFill>
                  <a:prstClr val="black"/>
                </a:solidFill>
                <a:effectLst/>
                <a:uLnTx/>
                <a:uFillTx/>
                <a:ea typeface="+mn-ea"/>
                <a:cs typeface="+mn-cs"/>
              </a:rPr>
              <a:t> hard to </a:t>
            </a:r>
            <a:r>
              <a:rPr kumimoji="0" lang="pt-PT" sz="1800" b="0" i="0" u="none" strike="noStrike" kern="1200" cap="none" spc="0" normalizeH="0" baseline="0" noProof="0" dirty="0" err="1">
                <a:ln>
                  <a:noFill/>
                </a:ln>
                <a:solidFill>
                  <a:prstClr val="black"/>
                </a:solidFill>
                <a:effectLst/>
                <a:uLnTx/>
                <a:uFillTx/>
                <a:ea typeface="+mn-ea"/>
                <a:cs typeface="+mn-cs"/>
              </a:rPr>
              <a:t>find</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specific</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ones</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lang="pt-PT" sz="2200" b="1" dirty="0">
                <a:solidFill>
                  <a:prstClr val="black"/>
                </a:solidFill>
              </a:rPr>
              <a:t>2</a:t>
            </a:r>
            <a:r>
              <a:rPr lang="pt-PT" sz="2200" dirty="0">
                <a:solidFill>
                  <a:prstClr val="black"/>
                </a:solidFill>
              </a:rPr>
              <a:t> – </a:t>
            </a:r>
            <a:r>
              <a:rPr lang="pt-PT" sz="2200" dirty="0" err="1">
                <a:solidFill>
                  <a:prstClr val="black"/>
                </a:solidFill>
              </a:rPr>
              <a:t>Minor</a:t>
            </a:r>
            <a:endParaRPr lang="pt-PT" sz="2200" dirty="0">
              <a:solidFill>
                <a:prstClr val="black"/>
              </a:solidFill>
            </a:endParaRPr>
          </a:p>
          <a:p>
            <a:pPr lvl="1" fontAlgn="base">
              <a:defRPr/>
            </a:pPr>
            <a:r>
              <a:rPr kumimoji="0" lang="pt-PT" sz="1800" b="0" i="0" u="none" strike="noStrike" kern="1200" cap="none" spc="0" normalizeH="0" baseline="0" noProof="0" dirty="0">
                <a:ln>
                  <a:noFill/>
                </a:ln>
                <a:solidFill>
                  <a:prstClr val="black"/>
                </a:solidFill>
                <a:effectLst/>
                <a:uLnTx/>
                <a:uFillTx/>
                <a:ea typeface="+mn-ea"/>
                <a:cs typeface="+mn-cs"/>
              </a:rPr>
              <a:t>10</a:t>
            </a:r>
            <a:r>
              <a:rPr kumimoji="0" lang="pt-PT" sz="1800" b="0" i="0" u="none" strike="noStrike" kern="1200" cap="none" spc="0" normalizeH="0" baseline="30000" noProof="0" dirty="0">
                <a:ln>
                  <a:noFill/>
                </a:ln>
                <a:solidFill>
                  <a:prstClr val="black"/>
                </a:solidFill>
                <a:effectLst/>
                <a:uLnTx/>
                <a:uFillTx/>
                <a:ea typeface="+mn-ea"/>
                <a:cs typeface="+mn-cs"/>
              </a:rPr>
              <a:t>th</a:t>
            </a:r>
            <a:r>
              <a:rPr kumimoji="0" lang="pt-PT" sz="1800" b="0" i="0" u="none" strike="noStrike" kern="1200" cap="none" spc="0" normalizeH="0" baseline="0" noProof="0" dirty="0">
                <a:ln>
                  <a:noFill/>
                </a:ln>
                <a:solidFill>
                  <a:prstClr val="black"/>
                </a:solidFill>
                <a:effectLst/>
                <a:uLnTx/>
                <a:uFillTx/>
                <a:ea typeface="+mn-ea"/>
                <a:cs typeface="+mn-cs"/>
              </a:rPr>
              <a:t> – </a:t>
            </a:r>
            <a:r>
              <a:rPr kumimoji="0" lang="pt-PT" sz="1800" b="0" i="0" u="none" strike="noStrike" kern="1200" cap="none" spc="0" normalizeH="0" baseline="0" noProof="0" dirty="0" err="1">
                <a:ln>
                  <a:noFill/>
                </a:ln>
                <a:solidFill>
                  <a:prstClr val="black"/>
                </a:solidFill>
                <a:effectLst/>
                <a:uLnTx/>
                <a:uFillTx/>
                <a:ea typeface="+mn-ea"/>
                <a:cs typeface="+mn-cs"/>
              </a:rPr>
              <a:t>Settings</a:t>
            </a:r>
            <a:r>
              <a:rPr kumimoji="0" lang="pt-PT" sz="1800" b="0" i="0" u="none" strike="noStrike" kern="1200" cap="none" spc="0" normalizeH="0" baseline="0" noProof="0" dirty="0">
                <a:ln>
                  <a:noFill/>
                </a:ln>
                <a:solidFill>
                  <a:prstClr val="black"/>
                </a:solidFill>
                <a:effectLst/>
                <a:uLnTx/>
                <a:uFillTx/>
                <a:ea typeface="+mn-ea"/>
                <a:cs typeface="+mn-cs"/>
              </a:rPr>
              <a:t> </a:t>
            </a:r>
            <a:r>
              <a:rPr kumimoji="0" lang="pt-PT" sz="1800" b="0" i="0" u="none" strike="noStrike" kern="1200" cap="none" spc="0" normalizeH="0" baseline="0" noProof="0" dirty="0" err="1">
                <a:ln>
                  <a:noFill/>
                </a:ln>
                <a:solidFill>
                  <a:prstClr val="black"/>
                </a:solidFill>
                <a:effectLst/>
                <a:uLnTx/>
                <a:uFillTx/>
                <a:ea typeface="+mn-ea"/>
                <a:cs typeface="+mn-cs"/>
              </a:rPr>
              <a:t>title</a:t>
            </a:r>
            <a:r>
              <a:rPr lang="pt-PT" sz="1800" dirty="0">
                <a:solidFill>
                  <a:prstClr val="black"/>
                </a:solidFill>
              </a:rPr>
              <a:t>s </a:t>
            </a:r>
            <a:r>
              <a:rPr lang="pt-PT" sz="1800" dirty="0" err="1">
                <a:solidFill>
                  <a:prstClr val="black"/>
                </a:solidFill>
              </a:rPr>
              <a:t>aren’t</a:t>
            </a:r>
            <a:r>
              <a:rPr lang="pt-PT" sz="1800" dirty="0">
                <a:solidFill>
                  <a:prstClr val="black"/>
                </a:solidFill>
              </a:rPr>
              <a:t> </a:t>
            </a:r>
            <a:r>
              <a:rPr lang="pt-PT" sz="1800" dirty="0" err="1">
                <a:solidFill>
                  <a:prstClr val="black"/>
                </a:solidFill>
              </a:rPr>
              <a:t>enough</a:t>
            </a:r>
            <a:r>
              <a:rPr lang="pt-PT" sz="1800" dirty="0">
                <a:solidFill>
                  <a:prstClr val="black"/>
                </a:solidFill>
              </a:rPr>
              <a:t> to </a:t>
            </a:r>
            <a:r>
              <a:rPr lang="pt-PT" sz="1800" dirty="0" err="1">
                <a:solidFill>
                  <a:prstClr val="black"/>
                </a:solidFill>
              </a:rPr>
              <a:t>understand</a:t>
            </a:r>
            <a:r>
              <a:rPr lang="pt-PT" sz="1800" dirty="0">
                <a:solidFill>
                  <a:prstClr val="black"/>
                </a:solidFill>
              </a:rPr>
              <a:t> </a:t>
            </a:r>
            <a:r>
              <a:rPr lang="pt-PT" sz="1800" dirty="0" err="1">
                <a:solidFill>
                  <a:prstClr val="black"/>
                </a:solidFill>
              </a:rPr>
              <a:t>what</a:t>
            </a:r>
            <a:r>
              <a:rPr lang="pt-PT" sz="1800" dirty="0">
                <a:solidFill>
                  <a:prstClr val="black"/>
                </a:solidFill>
              </a:rPr>
              <a:t> </a:t>
            </a:r>
            <a:r>
              <a:rPr lang="pt-PT" sz="1800" dirty="0" err="1">
                <a:solidFill>
                  <a:prstClr val="black"/>
                </a:solidFill>
              </a:rPr>
              <a:t>they</a:t>
            </a:r>
            <a:r>
              <a:rPr lang="pt-PT" sz="1800" dirty="0">
                <a:solidFill>
                  <a:prstClr val="black"/>
                </a:solidFill>
              </a:rPr>
              <a:t> do</a:t>
            </a:r>
            <a:endParaRPr kumimoji="0" lang="pt-PT" sz="1800" b="0" i="0" u="none" strike="noStrike" kern="1200" cap="none" spc="0" normalizeH="0" baseline="0" noProof="0" dirty="0">
              <a:ln>
                <a:noFill/>
              </a:ln>
              <a:solidFill>
                <a:prstClr val="black"/>
              </a:solidFill>
              <a:effectLst/>
              <a:uLnTx/>
              <a:uFillTx/>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ea typeface="+mn-ea"/>
                <a:cs typeface="+mn-cs"/>
              </a:rPr>
              <a:t>5/20 </a:t>
            </a:r>
            <a:r>
              <a:rPr kumimoji="0" lang="pt-PT" sz="2200" b="0" i="0" u="none" strike="noStrike" kern="1200" cap="none" spc="0" normalizeH="0" baseline="0" noProof="0" dirty="0" err="1">
                <a:ln>
                  <a:noFill/>
                </a:ln>
                <a:solidFill>
                  <a:prstClr val="black"/>
                </a:solidFill>
                <a:effectLst/>
                <a:uLnTx/>
                <a:uFillTx/>
                <a:ea typeface="+mn-ea"/>
                <a:cs typeface="+mn-cs"/>
              </a:rPr>
              <a:t>issues</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weren’t</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improved</a:t>
            </a:r>
            <a:r>
              <a:rPr kumimoji="0" lang="pt-PT" sz="2200" b="0" i="0" u="none" strike="noStrike" kern="1200" cap="none" spc="0" normalizeH="0" baseline="0" noProof="0" dirty="0">
                <a:ln>
                  <a:noFill/>
                </a:ln>
                <a:solidFill>
                  <a:prstClr val="black"/>
                </a:solidFill>
                <a:effectLst/>
                <a:uLnTx/>
                <a:uFillTx/>
                <a:ea typeface="+mn-ea"/>
                <a:cs typeface="+mn-cs"/>
              </a:rPr>
              <a:t> </a:t>
            </a:r>
            <a:r>
              <a:rPr kumimoji="0" lang="pt-PT" sz="2200" b="0" i="0" u="none" strike="noStrike" kern="1200" cap="none" spc="0" normalizeH="0" baseline="0" noProof="0" dirty="0" err="1">
                <a:ln>
                  <a:noFill/>
                </a:ln>
                <a:solidFill>
                  <a:prstClr val="black"/>
                </a:solidFill>
                <a:effectLst/>
                <a:uLnTx/>
                <a:uFillTx/>
                <a:ea typeface="+mn-ea"/>
                <a:cs typeface="+mn-cs"/>
              </a:rPr>
              <a:t>upon</a:t>
            </a:r>
            <a:endParaRPr kumimoji="0" lang="pt-PT" sz="1800" i="0" u="none" strike="noStrike" kern="1200" cap="none" spc="0" normalizeH="0" baseline="0" noProof="0" dirty="0">
              <a:ln>
                <a:noFill/>
              </a:ln>
              <a:solidFill>
                <a:prstClr val="black"/>
              </a:solidFill>
              <a:effectLst/>
              <a:uLnTx/>
              <a:uFillTx/>
              <a:ea typeface="+mn-ea"/>
              <a:cs typeface="+mn-cs"/>
            </a:endParaRPr>
          </a:p>
          <a:p>
            <a:pPr lvl="1" fontAlgn="base"/>
            <a:endParaRPr lang="pt-PT" dirty="0"/>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Thinking</a:t>
            </a:r>
            <a:r>
              <a:rPr lang="pt-PT" dirty="0">
                <a:solidFill>
                  <a:srgbClr val="000000"/>
                </a:solidFill>
                <a:highlight>
                  <a:srgbClr val="F5F5F5"/>
                </a:highlight>
              </a:rPr>
              <a:t> </a:t>
            </a:r>
            <a:r>
              <a:rPr lang="pt-PT" dirty="0" err="1">
                <a:solidFill>
                  <a:srgbClr val="000000"/>
                </a:solidFill>
                <a:highlight>
                  <a:srgbClr val="F5F5F5"/>
                </a:highlight>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3" name="Slide Number Placeholder 12">
            <a:extLst>
              <a:ext uri="{FF2B5EF4-FFF2-40B4-BE49-F238E27FC236}">
                <a16:creationId xmlns:a16="http://schemas.microsoft.com/office/drawing/2014/main" id="{3946B93D-CC6B-C758-C41A-7CCD619EE4E2}"/>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Thinking</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Aloud</a:t>
            </a:r>
            <a:r>
              <a:rPr lang="pt-PT" sz="4400" b="0" i="0" u="none" strike="noStrike" dirty="0">
                <a:solidFill>
                  <a:srgbClr val="000000"/>
                </a:solidFill>
                <a:effectLst/>
                <a:highlight>
                  <a:srgbClr val="F5F5F5"/>
                </a:highlight>
              </a:rPr>
              <a:t> - </a:t>
            </a:r>
            <a:r>
              <a:rPr lang="pt-PT" sz="4400" b="0" i="0" u="none" strike="noStrike" dirty="0" err="1">
                <a:solidFill>
                  <a:srgbClr val="000000"/>
                </a:solidFill>
                <a:effectLst/>
                <a:highlight>
                  <a:srgbClr val="F5F5F5"/>
                </a:highlight>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cs typeface="Arial"/>
              </a:rPr>
              <a:t>Evaluation</a:t>
            </a:r>
            <a:r>
              <a:rPr lang="pt-PT" b="1" dirty="0">
                <a:cs typeface="Arial"/>
              </a:rPr>
              <a:t> / </a:t>
            </a:r>
            <a:r>
              <a:rPr lang="pt-PT" b="1" dirty="0" err="1">
                <a:cs typeface="Arial"/>
              </a:rPr>
              <a:t>Results</a:t>
            </a:r>
            <a:endParaRPr lang="en-US" b="1" dirty="0">
              <a:cs typeface="Arial"/>
            </a:endParaRPr>
          </a:p>
          <a:p>
            <a:pPr lvl="1"/>
            <a:r>
              <a:rPr lang="pt-PT" dirty="0" err="1">
                <a:cs typeface="Arial"/>
              </a:rPr>
              <a:t>Usability</a:t>
            </a:r>
            <a:endParaRPr lang="pt-PT" dirty="0">
              <a:cs typeface="Arial"/>
            </a:endParaRPr>
          </a:p>
          <a:p>
            <a:pPr lvl="1" fontAlgn="base"/>
            <a:r>
              <a:rPr lang="en-US" b="1" i="0" dirty="0">
                <a:solidFill>
                  <a:srgbClr val="000000"/>
                </a:solidFill>
                <a:effectLst/>
                <a:highlight>
                  <a:srgbClr val="F5F5F5"/>
                </a:highlight>
              </a:rPr>
              <a:t>Performance</a:t>
            </a:r>
          </a:p>
          <a:p>
            <a:pPr lvl="2" fontAlgn="base"/>
            <a:r>
              <a:rPr lang="en-US" b="1" dirty="0">
                <a:solidFill>
                  <a:srgbClr val="000000"/>
                </a:solidFill>
                <a:highlight>
                  <a:srgbClr val="F5F5F5"/>
                </a:highlight>
              </a:rPr>
              <a:t>Android Debug Bridge (ADB) monitoring</a:t>
            </a:r>
          </a:p>
          <a:p>
            <a:pPr lvl="2" fontAlgn="base"/>
            <a:r>
              <a:rPr lang="en-US" b="1" i="0" dirty="0">
                <a:solidFill>
                  <a:srgbClr val="000000"/>
                </a:solidFill>
                <a:effectLst/>
                <a:highlight>
                  <a:srgbClr val="F5F5F5"/>
                </a:highlight>
              </a:rPr>
              <a:t>Network analysis</a:t>
            </a:r>
            <a:endParaRPr lang="pt-PT" b="1" dirty="0">
              <a:cs typeface="Arial"/>
            </a:endParaRPr>
          </a:p>
          <a:p>
            <a:pPr lvl="2" fontAlgn="base"/>
            <a:r>
              <a:rPr lang="en-US" i="0" dirty="0">
                <a:solidFill>
                  <a:srgbClr val="000000"/>
                </a:solidFill>
                <a:effectLst/>
                <a:highlight>
                  <a:srgbClr val="F5F5F5"/>
                </a:highlight>
              </a:rPr>
              <a:t>Test Environments</a:t>
            </a:r>
            <a:endParaRPr lang="en-US" sz="800" dirty="0">
              <a:solidFill>
                <a:srgbClr val="000000"/>
              </a:solidFill>
              <a:highlight>
                <a:srgbClr val="F5F5F5"/>
              </a:highlight>
            </a:endParaRPr>
          </a:p>
          <a:p>
            <a:pPr lvl="3" fontAlgn="base"/>
            <a:r>
              <a:rPr lang="en-US" b="1" dirty="0">
                <a:solidFill>
                  <a:srgbClr val="000000"/>
                </a:solidFill>
                <a:highlight>
                  <a:srgbClr val="F5F5F5"/>
                </a:highlight>
              </a:rPr>
              <a:t>OBU </a:t>
            </a:r>
            <a:r>
              <a:rPr lang="en-US" dirty="0">
                <a:solidFill>
                  <a:srgbClr val="000000"/>
                </a:solidFill>
                <a:highlight>
                  <a:srgbClr val="F5F5F5"/>
                </a:highlight>
              </a:rPr>
              <a:t>mode</a:t>
            </a:r>
          </a:p>
          <a:p>
            <a:pPr lvl="4" fontAlgn="base"/>
            <a:r>
              <a:rPr lang="en-US" i="0" dirty="0">
                <a:solidFill>
                  <a:srgbClr val="000000"/>
                </a:solidFill>
                <a:effectLst/>
                <a:highlight>
                  <a:srgbClr val="F5F5F5"/>
                </a:highlight>
              </a:rPr>
              <a:t>Simulation of a variable number of </a:t>
            </a:r>
            <a:r>
              <a:rPr lang="en-US" b="1" i="0" dirty="0">
                <a:solidFill>
                  <a:srgbClr val="000000"/>
                </a:solidFill>
                <a:effectLst/>
                <a:highlight>
                  <a:srgbClr val="F5F5F5"/>
                </a:highlight>
              </a:rPr>
              <a:t>CAMs</a:t>
            </a:r>
            <a:r>
              <a:rPr lang="en-US" dirty="0">
                <a:solidFill>
                  <a:srgbClr val="000000"/>
                </a:solidFill>
                <a:highlight>
                  <a:srgbClr val="F5F5F5"/>
                </a:highlight>
              </a:rPr>
              <a:t>, </a:t>
            </a:r>
            <a:r>
              <a:rPr lang="en-US" i="0" dirty="0">
                <a:solidFill>
                  <a:srgbClr val="000000"/>
                </a:solidFill>
                <a:effectLst/>
                <a:highlight>
                  <a:srgbClr val="F5F5F5"/>
                </a:highlight>
              </a:rPr>
              <a:t>sent every 100ms</a:t>
            </a:r>
          </a:p>
          <a:p>
            <a:pPr lvl="3" fontAlgn="base"/>
            <a:r>
              <a:rPr lang="en-US" b="1" dirty="0">
                <a:solidFill>
                  <a:srgbClr val="000000"/>
                </a:solidFill>
                <a:highlight>
                  <a:srgbClr val="F5F5F5"/>
                </a:highlight>
              </a:rPr>
              <a:t>TCC </a:t>
            </a:r>
            <a:r>
              <a:rPr lang="en-US" dirty="0">
                <a:solidFill>
                  <a:srgbClr val="000000"/>
                </a:solidFill>
                <a:highlight>
                  <a:srgbClr val="F5F5F5"/>
                </a:highlight>
              </a:rPr>
              <a:t>and </a:t>
            </a:r>
            <a:r>
              <a:rPr lang="en-US" b="1" dirty="0">
                <a:solidFill>
                  <a:srgbClr val="000000"/>
                </a:solidFill>
                <a:highlight>
                  <a:srgbClr val="F5F5F5"/>
                </a:highlight>
              </a:rPr>
              <a:t>VRU </a:t>
            </a:r>
            <a:r>
              <a:rPr lang="en-US" dirty="0">
                <a:solidFill>
                  <a:srgbClr val="000000"/>
                </a:solidFill>
                <a:highlight>
                  <a:srgbClr val="F5F5F5"/>
                </a:highlight>
              </a:rPr>
              <a:t>modes</a:t>
            </a:r>
          </a:p>
          <a:p>
            <a:pPr lvl="4" fontAlgn="base"/>
            <a:r>
              <a:rPr lang="en-US" dirty="0">
                <a:solidFill>
                  <a:srgbClr val="000000"/>
                </a:solidFill>
                <a:highlight>
                  <a:srgbClr val="F5F5F5"/>
                </a:highlight>
              </a:rPr>
              <a:t>Simulation of a recording of the central broker with all types of messages</a:t>
            </a:r>
            <a:endParaRPr lang="en-US" i="0" dirty="0">
              <a:solidFill>
                <a:srgbClr val="000000"/>
              </a:solidFill>
              <a:effectLst/>
              <a:highlight>
                <a:srgbClr val="F5F5F5"/>
              </a:highlight>
            </a:endParaRPr>
          </a:p>
          <a:p>
            <a:pPr lvl="2"/>
            <a:endParaRPr lang="pt-PT" dirty="0">
              <a:cs typeface="Arial"/>
            </a:endParaRPr>
          </a:p>
          <a:p>
            <a:pPr lvl="1"/>
            <a:r>
              <a:rPr lang="pt-PT" dirty="0" err="1">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ADB </a:t>
            </a:r>
            <a:r>
              <a:rPr lang="pt-PT" dirty="0" err="1">
                <a:solidFill>
                  <a:srgbClr val="000000"/>
                </a:solidFill>
                <a:highlight>
                  <a:srgbClr val="F5F5F5"/>
                </a:highlight>
              </a:rPr>
              <a:t>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974420" y="5918870"/>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18870"/>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rPr>
              <a:t>Network </a:t>
            </a:r>
            <a:r>
              <a:rPr lang="pt-PT" dirty="0" err="1">
                <a:solidFill>
                  <a:srgbClr val="000000"/>
                </a:solidFill>
                <a:highlight>
                  <a:srgbClr val="F5F5F5"/>
                </a:highlight>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775770" y="572173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2097816" y="572173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
        <p:nvSpPr>
          <p:cNvPr id="15" name="Rectangle 14">
            <a:extLst>
              <a:ext uri="{FF2B5EF4-FFF2-40B4-BE49-F238E27FC236}">
                <a16:creationId xmlns:a16="http://schemas.microsoft.com/office/drawing/2014/main" id="{2D26E9AC-5A15-7C22-D980-FE592935FD7E}"/>
              </a:ext>
            </a:extLst>
          </p:cNvPr>
          <p:cNvSpPr/>
          <p:nvPr/>
        </p:nvSpPr>
        <p:spPr>
          <a:xfrm>
            <a:off x="7172324" y="2520950"/>
            <a:ext cx="266701"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826CD7-44DC-0626-D5A1-BBD041D9BE76}"/>
              </a:ext>
            </a:extLst>
          </p:cNvPr>
          <p:cNvSpPr/>
          <p:nvPr/>
        </p:nvSpPr>
        <p:spPr>
          <a:xfrm>
            <a:off x="11141075" y="2520950"/>
            <a:ext cx="142875" cy="28098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62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5125548" cy="4351338"/>
          </a:xfrm>
        </p:spPr>
        <p:txBody>
          <a:bodyPr vert="horz" lIns="91440" tIns="45720" rIns="91440" bIns="45720" rtlCol="0" anchor="t">
            <a:noAutofit/>
          </a:bodyPr>
          <a:lstStyle/>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000" dirty="0"/>
          </a:p>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lvl="1" fontAlgn="base"/>
            <a:endParaRPr lang="pt-PT" sz="2000" dirty="0"/>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6228252" y="1690688"/>
            <a:ext cx="2365415" cy="2365415"/>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755" y="2397919"/>
            <a:ext cx="3146122"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6434319"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9364176"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Publications</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and</a:t>
            </a:r>
            <a:r>
              <a:rPr lang="pt-PT" sz="4400" b="0" i="0" u="none" strike="noStrike" dirty="0">
                <a:solidFill>
                  <a:srgbClr val="000000"/>
                </a:solidFill>
                <a:effectLst/>
                <a:highlight>
                  <a:srgbClr val="F5F5F5"/>
                </a:highlight>
              </a:rPr>
              <a:t> </a:t>
            </a:r>
            <a:r>
              <a:rPr lang="pt-PT" sz="4400" b="0" i="0" u="none" strike="noStrike" dirty="0" err="1">
                <a:solidFill>
                  <a:srgbClr val="000000"/>
                </a:solidFill>
                <a:effectLst/>
                <a:highlight>
                  <a:srgbClr val="F5F5F5"/>
                </a:highlight>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rPr>
              <a:t>Questions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endParaRPr lang="pt-PT" sz="1400"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31</a:t>
            </a:fld>
            <a:endParaRPr lang="pt-PT"/>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+1.6M </a:t>
            </a:r>
            <a:r>
              <a:rPr lang="pt-PT" dirty="0" err="1"/>
              <a:t>vehicles</a:t>
            </a:r>
            <a:r>
              <a:rPr lang="pt-PT" dirty="0"/>
              <a:t> in </a:t>
            </a:r>
            <a:r>
              <a:rPr lang="pt-PT" dirty="0" err="1"/>
              <a:t>circulation</a:t>
            </a:r>
            <a:endParaRPr lang="pt-PT" dirty="0"/>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r>
              <a:rPr lang="pt-PT" dirty="0" err="1"/>
              <a:t>Road</a:t>
            </a:r>
            <a:r>
              <a:rPr lang="pt-PT" dirty="0"/>
              <a:t> </a:t>
            </a:r>
            <a:r>
              <a:rPr lang="pt-PT" dirty="0" err="1"/>
              <a:t>congestion</a:t>
            </a:r>
            <a:endParaRPr lang="pt-PT" dirty="0"/>
          </a:p>
          <a:p>
            <a:r>
              <a:rPr lang="pt-PT" dirty="0" err="1"/>
              <a:t>Weather</a:t>
            </a:r>
            <a:r>
              <a:rPr lang="pt-PT" dirty="0"/>
              <a:t> </a:t>
            </a:r>
            <a:r>
              <a:rPr lang="pt-PT" dirty="0" err="1"/>
              <a:t>unpredictability</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666" y="365125"/>
            <a:ext cx="11430001" cy="1325563"/>
          </a:xfrm>
        </p:spPr>
        <p:txBody>
          <a:bodyPr>
            <a:normAutofit/>
          </a:bodyPr>
          <a:lstStyle/>
          <a:p>
            <a:r>
              <a:rPr lang="pt-PT" sz="4000" dirty="0"/>
              <a:t>C-ITS (</a:t>
            </a:r>
            <a:r>
              <a:rPr lang="pt-PT" sz="4000" dirty="0" err="1"/>
              <a:t>Cooperative</a:t>
            </a:r>
            <a:r>
              <a:rPr lang="pt-PT" sz="4000" dirty="0"/>
              <a:t> </a:t>
            </a:r>
            <a:r>
              <a:rPr lang="pt-PT" sz="4000" dirty="0" err="1"/>
              <a:t>Intelligent</a:t>
            </a:r>
            <a:r>
              <a:rPr lang="pt-PT" sz="4000" dirty="0"/>
              <a:t> </a:t>
            </a:r>
            <a:r>
              <a:rPr lang="pt-PT" sz="4000" dirty="0" err="1"/>
              <a:t>Transportation</a:t>
            </a:r>
            <a:r>
              <a:rPr lang="pt-PT" sz="4000" dirty="0"/>
              <a:t> </a:t>
            </a:r>
            <a:r>
              <a:rPr lang="en-GB" sz="4000" dirty="0"/>
              <a:t>Systems</a:t>
            </a:r>
            <a:r>
              <a:rPr lang="pt-PT" sz="4000"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7752499" y="5621169"/>
            <a:ext cx="2143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6114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ts val="3000"/>
              </a:lnSpc>
              <a:spcBef>
                <a:spcPts val="600"/>
              </a:spcBef>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lnSpc>
                <a:spcPts val="3000"/>
              </a:lnSpc>
              <a:spcBef>
                <a:spcPts val="600"/>
              </a:spcBef>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lnSpc>
                <a:spcPts val="3000"/>
              </a:lnSpc>
              <a:spcBef>
                <a:spcPts val="600"/>
              </a:spcBef>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lnSpc>
                <a:spcPts val="2500"/>
              </a:lnSpc>
              <a:spcBef>
                <a:spcPts val="600"/>
              </a:spcBef>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lnSpc>
                <a:spcPts val="2500"/>
              </a:lnSpc>
              <a:spcBef>
                <a:spcPts val="600"/>
              </a:spcBef>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lnSpc>
                <a:spcPts val="3000"/>
              </a:lnSpc>
              <a:spcBef>
                <a:spcPts val="600"/>
              </a:spcBef>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lnSpc>
                <a:spcPts val="2500"/>
              </a:lnSpc>
              <a:spcBef>
                <a:spcPts val="600"/>
              </a:spcBef>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260818"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a:t>Muti-</a:t>
            </a:r>
            <a:r>
              <a:rPr lang="pt-PT" dirty="0" err="1"/>
              <a:t>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
        <p:nvSpPr>
          <p:cNvPr id="13" name="Rectangle 12">
            <a:extLst>
              <a:ext uri="{FF2B5EF4-FFF2-40B4-BE49-F238E27FC236}">
                <a16:creationId xmlns:a16="http://schemas.microsoft.com/office/drawing/2014/main" id="{510BCDC5-9A51-A2E0-FFF4-1FF596289D4E}"/>
              </a:ext>
            </a:extLst>
          </p:cNvPr>
          <p:cNvSpPr/>
          <p:nvPr/>
        </p:nvSpPr>
        <p:spPr>
          <a:xfrm>
            <a:off x="766630" y="2368550"/>
            <a:ext cx="10658739" cy="72390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E07B52-450A-0B37-5E6F-BA0FB54EB0E9}"/>
              </a:ext>
            </a:extLst>
          </p:cNvPr>
          <p:cNvSpPr/>
          <p:nvPr/>
        </p:nvSpPr>
        <p:spPr>
          <a:xfrm>
            <a:off x="766630" y="3092450"/>
            <a:ext cx="10658739" cy="400050"/>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1E7493-2862-03FA-8405-060F5E2EA7FA}"/>
              </a:ext>
            </a:extLst>
          </p:cNvPr>
          <p:cNvSpPr/>
          <p:nvPr/>
        </p:nvSpPr>
        <p:spPr>
          <a:xfrm>
            <a:off x="766630" y="4603750"/>
            <a:ext cx="10658739" cy="363538"/>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97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cs typeface="Arial"/>
              </a:rPr>
              <a:t>Evaluation</a:t>
            </a:r>
            <a:r>
              <a:rPr lang="pt-PT" dirty="0">
                <a:cs typeface="Arial"/>
              </a:rPr>
              <a:t> / </a:t>
            </a:r>
            <a:r>
              <a:rPr lang="pt-PT" dirty="0" err="1">
                <a:cs typeface="Arial"/>
              </a:rPr>
              <a:t>Results</a:t>
            </a:r>
            <a:endParaRPr lang="en-US" dirty="0">
              <a:cs typeface="Arial"/>
            </a:endParaRPr>
          </a:p>
          <a:p>
            <a:r>
              <a:rPr lang="pt-PT" dirty="0" err="1">
                <a:cs typeface="Arial"/>
              </a:rPr>
              <a:t>Conclusions</a:t>
            </a:r>
            <a:endParaRPr lang="pt-PT" dirty="0">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2643319" y="1027906"/>
            <a:ext cx="6905361" cy="5636591"/>
          </a:xfrm>
        </p:spPr>
      </p:pic>
      <p:sp>
        <p:nvSpPr>
          <p:cNvPr id="2" name="Título 1"/>
          <p:cNvSpPr>
            <a:spLocks noGrp="1"/>
          </p:cNvSpPr>
          <p:nvPr>
            <p:ph type="title"/>
          </p:nvPr>
        </p:nvSpPr>
        <p:spPr/>
        <p:txBody>
          <a:bodyPr/>
          <a:lstStyle/>
          <a:p>
            <a:r>
              <a:rPr lang="pt-PT" dirty="0"/>
              <a:t>C-ITS </a:t>
            </a:r>
            <a:r>
              <a:rPr lang="pt-PT" dirty="0" err="1"/>
              <a:t>Architecture</a:t>
            </a:r>
            <a:endParaRPr lang="pt-PT" dirty="0"/>
          </a:p>
        </p:txBody>
      </p:sp>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33781</TotalTime>
  <Words>3158</Words>
  <Application>Microsoft Office PowerPoint</Application>
  <PresentationFormat>Widescreen</PresentationFormat>
  <Paragraphs>389</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302</cp:revision>
  <dcterms:created xsi:type="dcterms:W3CDTF">2012-08-15T17:17:20Z</dcterms:created>
  <dcterms:modified xsi:type="dcterms:W3CDTF">2024-07-03T23:34:11Z</dcterms:modified>
</cp:coreProperties>
</file>